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0"/>
  </p:notesMasterIdLst>
  <p:handoutMasterIdLst>
    <p:handoutMasterId r:id="rId31"/>
  </p:handoutMasterIdLst>
  <p:sldIdLst>
    <p:sldId id="257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64" r:id="rId24"/>
    <p:sldId id="265" r:id="rId25"/>
    <p:sldId id="285" r:id="rId26"/>
    <p:sldId id="284" r:id="rId27"/>
    <p:sldId id="286" r:id="rId28"/>
    <p:sldId id="287" r:id="rId29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2"/>
            <p14:sldId id="264"/>
            <p14:sldId id="265"/>
            <p14:sldId id="285"/>
            <p14:sldId id="284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306" autoAdjust="0"/>
  </p:normalViewPr>
  <p:slideViewPr>
    <p:cSldViewPr snapToGrid="0">
      <p:cViewPr>
        <p:scale>
          <a:sx n="66" d="100"/>
          <a:sy n="66" d="100"/>
        </p:scale>
        <p:origin x="-888" y="-174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xmlns="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xmlns="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xmlns="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49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0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xmlns="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xmlns="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xmlns="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xmlns="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xmlns="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xmlns="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xmlns="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xmlns="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xmlns="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xmlns="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xmlns="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xmlns="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xmlns="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xmlns="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xmlns="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xmlns="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xmlns="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xmlns="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xmlns="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xmlns="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xmlns="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xmlns="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xmlns="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xmlns="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xmlns="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xmlns="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xmlns="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xmlns="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xmlns="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xmlns="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xmlns="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xmlns="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xmlns="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xmlns="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xmlns="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xmlns="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xmlns="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xmlns="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xmlns="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xmlns="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xmlns="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xmlns="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xmlns="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xmlns="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xmlns="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xmlns="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xmlns="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xmlns="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xmlns="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xmlns="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xmlns="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xmlns="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xmlns="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xmlns="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xmlns="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xmlns="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xmlns="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xmlns="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xmlns="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xmlns="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Introduction &amp; Module Overview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800" dirty="0">
                <a:solidFill>
                  <a:schemeClr val="bg1"/>
                </a:solidFill>
              </a:rPr>
              <a:t>Introduction to Databases</a:t>
            </a:r>
          </a:p>
          <a:p>
            <a:r>
              <a:rPr lang="en-US" sz="1400" dirty="0">
                <a:solidFill>
                  <a:schemeClr val="bg1"/>
                </a:solidFill>
              </a:rPr>
              <a:t>CT042-3-1-IDB </a:t>
            </a:r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009775" y="353891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200" b="1" u="sng" kern="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Student Learning Time (SLT)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09775" y="15446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800" b="1" kern="0" dirty="0">
                <a:latin typeface="Century Gothic" panose="020B0502020202020204" pitchFamily="34" charset="0"/>
              </a:rPr>
              <a:t>Course Credit Value: 3</a:t>
            </a:r>
          </a:p>
          <a:p>
            <a:pPr>
              <a:defRPr/>
            </a:pPr>
            <a:r>
              <a:rPr lang="en-US" sz="2800" b="1" kern="0" dirty="0">
                <a:latin typeface="Century Gothic" panose="020B0502020202020204" pitchFamily="34" charset="0"/>
              </a:rPr>
              <a:t>Total Learning Hours: </a:t>
            </a: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Lecture: </a:t>
            </a:r>
            <a:r>
              <a:rPr lang="en-GB" sz="2400" kern="0" dirty="0">
                <a:latin typeface="Century Gothic" panose="020B0502020202020204" pitchFamily="34" charset="0"/>
              </a:rPr>
              <a:t>31.5 hours per semester</a:t>
            </a:r>
            <a:endParaRPr lang="en-US" sz="2400" kern="0" dirty="0">
              <a:latin typeface="Century Gothic" panose="020B0502020202020204" pitchFamily="34" charset="0"/>
            </a:endParaRP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Tutorial / Case Study : </a:t>
            </a:r>
            <a:r>
              <a:rPr lang="en-GB" sz="2400" kern="0" dirty="0">
                <a:latin typeface="Century Gothic" panose="020B0502020202020204" pitchFamily="34" charset="0"/>
              </a:rPr>
              <a:t>21 hours per </a:t>
            </a:r>
            <a:r>
              <a:rPr lang="en-US" sz="2400" kern="0" dirty="0">
                <a:latin typeface="Century Gothic" panose="020B0502020202020204" pitchFamily="34" charset="0"/>
              </a:rPr>
              <a:t>semester</a:t>
            </a: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Independent Learning Time: 68 hours</a:t>
            </a:r>
          </a:p>
          <a:p>
            <a:pPr marL="0" indent="0">
              <a:buNone/>
              <a:defRPr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7914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Methods of Delivery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Hence, </a:t>
            </a:r>
          </a:p>
          <a:p>
            <a:r>
              <a:rPr lang="en-US" dirty="0"/>
              <a:t>We are now moving from </a:t>
            </a:r>
            <a:r>
              <a:rPr lang="en-US" dirty="0">
                <a:solidFill>
                  <a:srgbClr val="FF0000"/>
                </a:solidFill>
              </a:rPr>
              <a:t>the traditional topic based teaching to outcome-based </a:t>
            </a:r>
            <a:r>
              <a:rPr lang="en-US" dirty="0"/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274655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/>
              <a:t>Outcomes Based Education (OBE)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363" y="1519708"/>
            <a:ext cx="8229600" cy="4703293"/>
          </a:xfrm>
        </p:spPr>
        <p:txBody>
          <a:bodyPr/>
          <a:lstStyle/>
          <a:p>
            <a:r>
              <a:rPr lang="en-US" dirty="0"/>
              <a:t>OBE is education based on producing particular educational outcomes that: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Focus on what students can actually do after they are taught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Expect all learners / students to successfully achieve particular (sometimes minimum) level of knowledge and abilities.</a:t>
            </a:r>
          </a:p>
        </p:txBody>
      </p:sp>
    </p:spTree>
    <p:extLst>
      <p:ext uri="{BB962C8B-B14F-4D97-AF65-F5344CB8AC3E}">
        <p14:creationId xmlns:p14="http://schemas.microsoft.com/office/powerpoint/2010/main" val="373789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So…What is OBE?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It’s </a:t>
            </a:r>
          </a:p>
          <a:p>
            <a:pPr marL="0" indent="0" algn="ctr">
              <a:buNone/>
            </a:pPr>
            <a:r>
              <a:rPr lang="en-US" u="sng" dirty="0"/>
              <a:t>NOT</a:t>
            </a:r>
          </a:p>
          <a:p>
            <a:pPr marL="0" indent="0" algn="ctr">
              <a:buNone/>
            </a:pPr>
            <a:r>
              <a:rPr lang="en-US" dirty="0"/>
              <a:t>What we want to teach,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It’s</a:t>
            </a:r>
          </a:p>
          <a:p>
            <a:pPr marL="0" indent="0" algn="ctr">
              <a:buNone/>
            </a:pPr>
            <a:r>
              <a:rPr lang="en-US" u="sng" dirty="0"/>
              <a:t>What You should learn</a:t>
            </a:r>
          </a:p>
        </p:txBody>
      </p:sp>
    </p:spTree>
    <p:extLst>
      <p:ext uri="{BB962C8B-B14F-4D97-AF65-F5344CB8AC3E}">
        <p14:creationId xmlns:p14="http://schemas.microsoft.com/office/powerpoint/2010/main" val="428642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03692" y="385423"/>
            <a:ext cx="48285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Course Content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9891"/>
            <a:ext cx="8229600" cy="531268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CLO1 &amp; CLO2 : Final Exam (50%)</a:t>
            </a:r>
          </a:p>
          <a:p>
            <a:pPr marL="0" indent="0">
              <a:buNone/>
            </a:pPr>
            <a:r>
              <a:rPr lang="en-US" sz="2400" u="sng" dirty="0"/>
              <a:t>Lecture</a:t>
            </a:r>
          </a:p>
          <a:p>
            <a:r>
              <a:rPr lang="en-US" sz="2400" dirty="0"/>
              <a:t>Introduction to Database	</a:t>
            </a:r>
          </a:p>
          <a:p>
            <a:r>
              <a:rPr lang="en-US" sz="2400" dirty="0"/>
              <a:t>Database System Concepts &amp; Architecture	</a:t>
            </a:r>
          </a:p>
          <a:p>
            <a:r>
              <a:rPr lang="en-US" sz="2400" dirty="0"/>
              <a:t>Data Modelling Using Entity Relationship Model</a:t>
            </a:r>
          </a:p>
          <a:p>
            <a:r>
              <a:rPr lang="en-US" sz="2400" dirty="0"/>
              <a:t>Enhanced ER and Object Modelling	</a:t>
            </a:r>
          </a:p>
          <a:p>
            <a:r>
              <a:rPr lang="en-US" sz="2400" dirty="0"/>
              <a:t>Database Design	</a:t>
            </a:r>
          </a:p>
          <a:p>
            <a:r>
              <a:rPr lang="en-US" sz="2400" dirty="0"/>
              <a:t>Relational Database Design	</a:t>
            </a:r>
          </a:p>
          <a:p>
            <a:r>
              <a:rPr lang="en-US" sz="2400" dirty="0"/>
              <a:t>Database Management using SQL Server / Oracle</a:t>
            </a:r>
          </a:p>
          <a:p>
            <a:r>
              <a:rPr lang="en-US" sz="2400" dirty="0"/>
              <a:t>Structured </a:t>
            </a:r>
            <a:r>
              <a:rPr lang="en-US" sz="2400" dirty="0" err="1"/>
              <a:t>Quary</a:t>
            </a:r>
            <a:r>
              <a:rPr lang="en-US" sz="2400" dirty="0"/>
              <a:t> Language	</a:t>
            </a:r>
          </a:p>
          <a:p>
            <a:r>
              <a:rPr lang="en-US" sz="2400" dirty="0"/>
              <a:t>Normalization	</a:t>
            </a:r>
          </a:p>
          <a:p>
            <a:r>
              <a:rPr lang="en-US" sz="2400" dirty="0"/>
              <a:t>Practical Database Design and Tuning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9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16571" y="553751"/>
            <a:ext cx="48285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Course Content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2126" y="1617806"/>
            <a:ext cx="8283149" cy="452596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CLO3 &amp; CLO4 : Group Assignment (50%)</a:t>
            </a:r>
          </a:p>
          <a:p>
            <a:pPr marL="0" indent="0">
              <a:buNone/>
            </a:pPr>
            <a:endParaRPr lang="en-US" sz="2400" u="sng" dirty="0"/>
          </a:p>
          <a:p>
            <a:pPr marL="0" indent="0">
              <a:buNone/>
            </a:pPr>
            <a:r>
              <a:rPr lang="en-US" sz="2400" u="sng" dirty="0"/>
              <a:t>Tutorial / Case Study</a:t>
            </a:r>
          </a:p>
          <a:p>
            <a:r>
              <a:rPr lang="en-US" sz="2400" dirty="0"/>
              <a:t>Design a database solutions: -Modelling Entity Relationship Diagram 	</a:t>
            </a:r>
          </a:p>
          <a:p>
            <a:r>
              <a:rPr lang="en-US" sz="2400" dirty="0"/>
              <a:t>Implement database solutions Part1:-Implement database with SQL-Manipulate tables with DML	</a:t>
            </a:r>
          </a:p>
          <a:p>
            <a:r>
              <a:rPr lang="en-US" sz="2400" dirty="0"/>
              <a:t>Implement database solutions Part2:-Defining tables with DDL-Mapping ERD with relational schema	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65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969092" y="553751"/>
            <a:ext cx="51235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solidFill>
                  <a:srgbClr val="003366"/>
                </a:solidFill>
                <a:latin typeface="Century Gothic" panose="020B0502020202020204" pitchFamily="34" charset="0"/>
              </a:rPr>
              <a:t>What is expected of you </a:t>
            </a:r>
            <a:endParaRPr lang="en-US" altLang="en-US" sz="3200" u="sng" kern="0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969092" y="553751"/>
            <a:ext cx="51235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u="sng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What is expected of you 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920565" y="1364234"/>
            <a:ext cx="8229600" cy="5312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kern="0" dirty="0">
                <a:latin typeface="Century Gothic" panose="020B0502020202020204" pitchFamily="34" charset="0"/>
              </a:rPr>
              <a:t>You should abide to all the rules &amp; regulation of APU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Proper attire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No speaking of dialects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Attendance is compulsory and valid medical certificates or letters from parents /guardians must support any absence from class.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Three lateness will be equal to one absence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solidFill>
                  <a:srgbClr val="FF0000"/>
                </a:solidFill>
              </a:rPr>
              <a:t>All pagers and </a:t>
            </a:r>
            <a:r>
              <a:rPr lang="en-US" altLang="en-US" sz="2400" b="1" kern="0" dirty="0" err="1">
                <a:solidFill>
                  <a:srgbClr val="FF0000"/>
                </a:solidFill>
              </a:rPr>
              <a:t>handphones</a:t>
            </a:r>
            <a:r>
              <a:rPr lang="en-US" altLang="en-US" sz="2400" b="1" kern="0" dirty="0">
                <a:solidFill>
                  <a:srgbClr val="FF0000"/>
                </a:solidFill>
              </a:rPr>
              <a:t> should be turned off during lectures.</a:t>
            </a:r>
          </a:p>
          <a:p>
            <a:pPr lvl="1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en-US" sz="2400" b="1" kern="0" dirty="0"/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2279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140339" y="553751"/>
            <a:ext cx="67810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solidFill>
                  <a:srgbClr val="003366"/>
                </a:solidFill>
                <a:latin typeface="Century Gothic" panose="020B0502020202020204" pitchFamily="34" charset="0"/>
              </a:rPr>
              <a:t>What support is available for you</a:t>
            </a:r>
            <a:r>
              <a:rPr lang="en-US" altLang="en-US" sz="3200" b="1" kern="0">
                <a:solidFill>
                  <a:srgbClr val="003366"/>
                </a:solidFill>
                <a:latin typeface="Century Gothic" panose="020B0502020202020204" pitchFamily="34" charset="0"/>
              </a:rPr>
              <a:t> </a:t>
            </a:r>
            <a:endParaRPr lang="en-US" altLang="en-US" sz="3200" kern="0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011363" y="1697038"/>
            <a:ext cx="8229600" cy="4567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kern="0" dirty="0">
                <a:latin typeface="Century Gothic" panose="020B0502020202020204" pitchFamily="34" charset="0"/>
              </a:rPr>
              <a:t>Consultation hours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kern="0" dirty="0">
                <a:latin typeface="Century Gothic" panose="020B0502020202020204" pitchFamily="34" charset="0"/>
              </a:rPr>
              <a:t>Resources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latin typeface="Century Gothic" panose="020B0502020202020204" pitchFamily="34" charset="0"/>
              </a:rPr>
              <a:t>Reference material</a:t>
            </a:r>
          </a:p>
          <a:p>
            <a:pPr marL="457200" lvl="1" indent="0" eaLnBrk="1" hangingPunct="1">
              <a:buClr>
                <a:srgbClr val="3366FF"/>
              </a:buClr>
              <a:buNone/>
            </a:pPr>
            <a:r>
              <a:rPr lang="en-US" altLang="en-US" sz="1800" b="1" kern="0" dirty="0">
                <a:latin typeface="+mn-lt"/>
              </a:rPr>
              <a:t>Essential Reading</a:t>
            </a:r>
          </a:p>
          <a:p>
            <a:pPr lvl="1"/>
            <a:r>
              <a:rPr lang="en-US" sz="1400" dirty="0"/>
              <a:t>Coronel, C., Morris, S. (2018). </a:t>
            </a:r>
            <a:r>
              <a:rPr lang="en-US" sz="1400" i="1" dirty="0"/>
              <a:t>Database Systems: Design, Implementation, &amp; Management. </a:t>
            </a:r>
            <a:r>
              <a:rPr lang="en-US" sz="1400" dirty="0"/>
              <a:t>13th ed. Course Technology. ISBN-13: 978-1111969608 </a:t>
            </a:r>
          </a:p>
          <a:p>
            <a:pPr lvl="1"/>
            <a:r>
              <a:rPr lang="en-US" sz="1400" dirty="0"/>
              <a:t>M. </a:t>
            </a:r>
            <a:r>
              <a:rPr lang="en-US" sz="1400" dirty="0" err="1"/>
              <a:t>Kroenke</a:t>
            </a:r>
            <a:r>
              <a:rPr lang="en-US" sz="1400" dirty="0"/>
              <a:t>, D., J. Auer, D., L. Vandenberg, S., Yoder, R.C. (2017). </a:t>
            </a:r>
            <a:r>
              <a:rPr lang="en-US" sz="1400" i="1" dirty="0"/>
              <a:t>Database Concepts. </a:t>
            </a:r>
            <a:r>
              <a:rPr lang="en-US" sz="1400" dirty="0"/>
              <a:t>8th ed. Pearson. ISBN:9780134601694</a:t>
            </a:r>
          </a:p>
          <a:p>
            <a:pPr lvl="1"/>
            <a:r>
              <a:rPr lang="en-US" sz="1400" dirty="0"/>
              <a:t>Harrington, J. (2016). </a:t>
            </a:r>
            <a:r>
              <a:rPr lang="en-US" sz="1400" i="1" dirty="0"/>
              <a:t>Relational Database Design and Implementation</a:t>
            </a:r>
            <a:r>
              <a:rPr lang="en-US" sz="1400" dirty="0"/>
              <a:t>. 4th ed. Morgan Kaufmann. ISBN: 9780128043998 </a:t>
            </a:r>
            <a:r>
              <a:rPr lang="en-US" sz="800" dirty="0"/>
              <a:t>	</a:t>
            </a:r>
            <a:endParaRPr lang="en-US" altLang="en-US" sz="1400" kern="0" dirty="0">
              <a:latin typeface="+mn-lt"/>
            </a:endParaRPr>
          </a:p>
          <a:p>
            <a:pPr marL="457200" lvl="1" indent="0" eaLnBrk="1" hangingPunct="1">
              <a:buClr>
                <a:srgbClr val="3366FF"/>
              </a:buClr>
              <a:buNone/>
            </a:pPr>
            <a:endParaRPr lang="en-US" altLang="en-US" sz="1600" kern="0" dirty="0">
              <a:latin typeface="Century Gothic" panose="020B0502020202020204" pitchFamily="34" charset="0"/>
            </a:endParaRP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latin typeface="Century Gothic" panose="020B0502020202020204" pitchFamily="34" charset="0"/>
              </a:rPr>
              <a:t>Internet resources</a:t>
            </a:r>
            <a:r>
              <a:rPr lang="en-US" altLang="en-US" b="1" kern="0" dirty="0">
                <a:latin typeface="Century Gothic" panose="020B0502020202020204" pitchFamily="34" charset="0"/>
              </a:rPr>
              <a:t> 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400" b="1" kern="0" dirty="0">
                <a:latin typeface="Century Gothic" panose="020B0502020202020204" pitchFamily="34" charset="0"/>
              </a:rPr>
              <a:t>Software :</a:t>
            </a:r>
            <a:r>
              <a:rPr lang="en-US" altLang="en-US" b="1" kern="0" dirty="0">
                <a:latin typeface="Century Gothic" panose="020B0502020202020204" pitchFamily="34" charset="0"/>
              </a:rPr>
              <a:t> </a:t>
            </a:r>
            <a:r>
              <a:rPr lang="en-US" altLang="en-US" sz="1800" kern="0" dirty="0" err="1">
                <a:latin typeface="+mn-lt"/>
              </a:rPr>
              <a:t>Ms.SQL</a:t>
            </a:r>
            <a:r>
              <a:rPr lang="en-US" altLang="en-US" sz="1800" kern="0" dirty="0">
                <a:latin typeface="+mn-lt"/>
              </a:rPr>
              <a:t> Server, </a:t>
            </a:r>
            <a:r>
              <a:rPr lang="en-US" altLang="en-US" sz="1800" kern="0" dirty="0" err="1">
                <a:latin typeface="+mn-lt"/>
              </a:rPr>
              <a:t>Ms.Visio</a:t>
            </a:r>
            <a:endParaRPr lang="en-US" altLang="en-US" sz="18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292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BBD216-A606-4D99-A073-5EA07F1F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Software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23376D-998B-4F81-816F-1ABBDD8C9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dirty="0" err="1">
                <a:latin typeface="+mn-lt"/>
              </a:rPr>
              <a:t>Ms.SQL</a:t>
            </a:r>
            <a:r>
              <a:rPr lang="en-US" altLang="en-US" sz="3200" dirty="0">
                <a:latin typeface="+mn-lt"/>
              </a:rPr>
              <a:t> Server</a:t>
            </a:r>
          </a:p>
          <a:p>
            <a:r>
              <a:rPr lang="en-US" altLang="en-US" sz="3200" dirty="0" err="1">
                <a:latin typeface="+mn-lt"/>
              </a:rPr>
              <a:t>Ms.Visio</a:t>
            </a:r>
            <a:r>
              <a:rPr lang="en-US" altLang="en-US" sz="3200" dirty="0">
                <a:latin typeface="+mn-lt"/>
              </a:rPr>
              <a:t> (Optional)</a:t>
            </a:r>
          </a:p>
          <a:p>
            <a:pPr lvl="1"/>
            <a:r>
              <a:rPr lang="en-US" altLang="en-US" dirty="0"/>
              <a:t>Can use online tools as alternative, such as: Draw.io, </a:t>
            </a:r>
            <a:r>
              <a:rPr lang="en-US" altLang="en-US" dirty="0" err="1"/>
              <a:t>Lucidchart</a:t>
            </a:r>
            <a:r>
              <a:rPr lang="en-US" altLang="en-US" dirty="0"/>
              <a:t>, </a:t>
            </a:r>
            <a:r>
              <a:rPr lang="en-US" altLang="en-US" dirty="0" err="1"/>
              <a:t>Smartdraw</a:t>
            </a:r>
            <a:r>
              <a:rPr lang="en-US" altLang="en-US" dirty="0"/>
              <a:t> </a:t>
            </a:r>
            <a:endParaRPr lang="en-US" altLang="en-US" kern="0" dirty="0">
              <a:latin typeface="+mn-lt"/>
            </a:endParaRPr>
          </a:p>
          <a:p>
            <a:endParaRPr lang="en-MY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70B2E6D-7AE1-4483-9AAB-BFA331C0F0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11630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103438" y="573089"/>
            <a:ext cx="67992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buClr>
                <a:srgbClr val="FF0000"/>
              </a:buClr>
            </a:pPr>
            <a:r>
              <a:rPr lang="en-US" altLang="en-US" sz="2800" b="1" dirty="0">
                <a:latin typeface="Century Gothic" panose="020B0502020202020204" pitchFamily="34" charset="0"/>
              </a:rPr>
              <a:t>	</a:t>
            </a:r>
            <a:r>
              <a:rPr lang="en-US" altLang="en-US" sz="3200" b="1" u="sng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Achievement requirements </a:t>
            </a:r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sz="2800" b="1" dirty="0"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07" y="1544527"/>
            <a:ext cx="7096259" cy="41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1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2178050" y="2746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b="1" u="sng" kern="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Lecturer information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163763" y="1757363"/>
            <a:ext cx="778302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n-US" altLang="en-US" sz="2800" kern="0" dirty="0"/>
              <a:t>Lecturer Name: </a:t>
            </a:r>
            <a:r>
              <a:rPr lang="en-US" altLang="en-US" sz="2800" kern="0" dirty="0" smtClean="0"/>
              <a:t>Mr. </a:t>
            </a:r>
            <a:r>
              <a:rPr lang="en-US" altLang="en-US" sz="2800" kern="0" dirty="0" err="1" smtClean="0"/>
              <a:t>Paras</a:t>
            </a:r>
            <a:r>
              <a:rPr lang="en-US" altLang="en-US" sz="2800" kern="0" dirty="0" smtClean="0"/>
              <a:t> Mishra</a:t>
            </a:r>
            <a:endParaRPr lang="en-US" altLang="en-US" sz="2800" kern="0" dirty="0"/>
          </a:p>
          <a:p>
            <a:pPr>
              <a:buFontTx/>
              <a:buNone/>
            </a:pPr>
            <a:r>
              <a:rPr lang="en-US" altLang="en-US" sz="2800" kern="0" dirty="0"/>
              <a:t>Email: </a:t>
            </a:r>
            <a:r>
              <a:rPr lang="en-US" altLang="en-US" sz="2800" u="sng" kern="0" dirty="0" smtClean="0"/>
              <a:t>paras.mishra@cps.edu.np</a:t>
            </a:r>
            <a:endParaRPr lang="en-US" altLang="en-US" sz="2800" u="sng" kern="0" dirty="0"/>
          </a:p>
          <a:p>
            <a:pPr>
              <a:buFontTx/>
              <a:buNone/>
            </a:pP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26411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vs</a:t>
            </a:r>
            <a:r>
              <a:rPr lang="en-US" dirty="0"/>
              <a:t> Information</a:t>
            </a:r>
          </a:p>
          <a:p>
            <a:r>
              <a:rPr lang="en-US" b="1" dirty="0" smtClean="0"/>
              <a:t>Data</a:t>
            </a:r>
            <a:r>
              <a:rPr lang="en-US" dirty="0" smtClean="0"/>
              <a:t> </a:t>
            </a:r>
            <a:r>
              <a:rPr lang="en-US" dirty="0"/>
              <a:t>is raw, unprocessed facts and figures without context (e.g., numbers, dates, or text).</a:t>
            </a:r>
          </a:p>
          <a:p>
            <a:r>
              <a:rPr lang="en-US" b="1" dirty="0"/>
              <a:t>Information</a:t>
            </a:r>
            <a:r>
              <a:rPr lang="en-US" dirty="0"/>
              <a:t> is processed, organized, or structured data that is meaningful and useful for decision-making.</a:t>
            </a:r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r>
              <a:rPr lang="en-US" b="1" dirty="0"/>
              <a:t>Data</a:t>
            </a:r>
            <a:r>
              <a:rPr lang="en-US" dirty="0"/>
              <a:t>: "45, 67, 89" (just raw numbers).</a:t>
            </a:r>
          </a:p>
          <a:p>
            <a:r>
              <a:rPr lang="en-US" b="1" dirty="0"/>
              <a:t>Information</a:t>
            </a:r>
            <a:r>
              <a:rPr lang="en-US" dirty="0"/>
              <a:t>: "The average score of the class in the math exam is 67" (processed data that provides meaning).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66070"/>
            <a:ext cx="12001500" cy="501831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Flat File</a:t>
            </a:r>
            <a:r>
              <a:rPr lang="en-US" dirty="0"/>
              <a:t>:</a:t>
            </a:r>
          </a:p>
          <a:p>
            <a:r>
              <a:rPr lang="en-US" dirty="0"/>
              <a:t>Stores data in a simple, unstructured format like text or CSV files.</a:t>
            </a:r>
          </a:p>
          <a:p>
            <a:r>
              <a:rPr lang="en-US" dirty="0"/>
              <a:t>Limited to basic storage without </a:t>
            </a:r>
            <a:r>
              <a:rPr lang="en-US" dirty="0">
                <a:solidFill>
                  <a:srgbClr val="FF0000"/>
                </a:solidFill>
              </a:rPr>
              <a:t>advanced querying, relationships, or multi-user </a:t>
            </a:r>
            <a:r>
              <a:rPr lang="en-US" dirty="0"/>
              <a:t>access.</a:t>
            </a:r>
          </a:p>
          <a:p>
            <a:r>
              <a:rPr lang="en-US" b="1" dirty="0"/>
              <a:t>Example</a:t>
            </a:r>
            <a:r>
              <a:rPr lang="en-US" dirty="0"/>
              <a:t>: A </a:t>
            </a:r>
            <a:r>
              <a:rPr lang="en-US" dirty="0">
                <a:solidFill>
                  <a:srgbClr val="FF0000"/>
                </a:solidFill>
              </a:rPr>
              <a:t>CSV</a:t>
            </a:r>
            <a:r>
              <a:rPr lang="en-US" dirty="0"/>
              <a:t> file storing employee data with columns like "Employee ID, Name, Department." Data is hard to link to other files or run complex queries.</a:t>
            </a:r>
          </a:p>
          <a:p>
            <a:pPr marL="0" indent="0">
              <a:buNone/>
            </a:pPr>
            <a:r>
              <a:rPr lang="en-US" b="1" dirty="0"/>
              <a:t>DBMS (Database Management System)</a:t>
            </a:r>
            <a:r>
              <a:rPr lang="en-US" dirty="0"/>
              <a:t>:</a:t>
            </a:r>
          </a:p>
          <a:p>
            <a:r>
              <a:rPr lang="en-US" dirty="0"/>
              <a:t>Stores data in a structured way, often in tables, and supports relationships between data.</a:t>
            </a:r>
          </a:p>
          <a:p>
            <a:r>
              <a:rPr lang="en-US" dirty="0"/>
              <a:t>Offers advanced features like querying, data integrity, security, and multi-user access.</a:t>
            </a:r>
          </a:p>
          <a:p>
            <a:r>
              <a:rPr lang="en-US" b="1" dirty="0"/>
              <a:t>Example</a:t>
            </a:r>
            <a:r>
              <a:rPr lang="en-US" dirty="0"/>
              <a:t>: A relational database with tables for "Employees" and "Departments," linked by a "Department ID." You can run complex queries to retrieve data across multiple tables efficiently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295" y="0"/>
            <a:ext cx="10457373" cy="769257"/>
          </a:xfrm>
        </p:spPr>
        <p:txBody>
          <a:bodyPr/>
          <a:lstStyle/>
          <a:p>
            <a:r>
              <a:rPr lang="en-US" dirty="0" smtClean="0"/>
              <a:t>Flat file </a:t>
            </a:r>
            <a:r>
              <a:rPr lang="en-US" dirty="0" err="1" smtClean="0"/>
              <a:t>vs</a:t>
            </a:r>
            <a:r>
              <a:rPr lang="en-US" dirty="0" smtClean="0"/>
              <a:t> 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5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0"/>
            <a:ext cx="12424230" cy="6502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1. Data Redundancy and Consistency</a:t>
            </a:r>
          </a:p>
          <a:p>
            <a:pPr marL="0" indent="0">
              <a:buNone/>
            </a:pPr>
            <a:r>
              <a:rPr lang="en-US" sz="2000" b="1" dirty="0"/>
              <a:t>Flat File System</a:t>
            </a:r>
            <a:r>
              <a:rPr lang="en-US" sz="2000" dirty="0"/>
              <a:t>: Data redundancy (duplicate data) can occur easily, leading to inconsistencies since each file operates independently without relationships.</a:t>
            </a:r>
          </a:p>
          <a:p>
            <a:pPr marL="0" indent="0">
              <a:buNone/>
            </a:pPr>
            <a:r>
              <a:rPr lang="en-US" sz="2000" b="1" dirty="0"/>
              <a:t>DBMS</a:t>
            </a:r>
            <a:r>
              <a:rPr lang="en-US" sz="2000" dirty="0"/>
              <a:t>: DBMS uses normalization techniques to reduce redundancy. Relationships and constraints ensure that data is consistent across the database, minimizing duplication.</a:t>
            </a:r>
          </a:p>
          <a:p>
            <a:pPr marL="0" indent="0">
              <a:buNone/>
            </a:pPr>
            <a:r>
              <a:rPr lang="en-US" sz="2000" b="1" dirty="0"/>
              <a:t>2. Data Integrity</a:t>
            </a:r>
          </a:p>
          <a:p>
            <a:pPr marL="0" indent="0">
              <a:buNone/>
            </a:pPr>
            <a:r>
              <a:rPr lang="en-US" sz="2000" b="1" dirty="0"/>
              <a:t>Flat File System</a:t>
            </a:r>
            <a:r>
              <a:rPr lang="en-US" sz="2000" dirty="0"/>
              <a:t>: It’s difficult to enforce data integrity rules in a flat file, meaning data may be entered in an inconsistent or incorrect format.</a:t>
            </a:r>
          </a:p>
          <a:p>
            <a:pPr marL="0" indent="0">
              <a:buNone/>
            </a:pPr>
            <a:r>
              <a:rPr lang="en-US" sz="2000" b="1" dirty="0"/>
              <a:t>DBMS</a:t>
            </a:r>
            <a:r>
              <a:rPr lang="en-US" sz="2000" dirty="0"/>
              <a:t>: DBMS enforces integrity constraints (like unique keys, foreign keys, and validation rules) to ensure that data is accurate and </a:t>
            </a:r>
            <a:r>
              <a:rPr lang="en-US" sz="2000" dirty="0" err="1" smtClean="0"/>
              <a:t>relia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3</a:t>
            </a:r>
            <a:r>
              <a:rPr lang="en-US" sz="2000" b="1" dirty="0"/>
              <a:t>. Data Security</a:t>
            </a:r>
          </a:p>
          <a:p>
            <a:pPr marL="0" indent="0">
              <a:buNone/>
            </a:pPr>
            <a:r>
              <a:rPr lang="en-US" sz="2000" b="1" dirty="0"/>
              <a:t>Flat File System</a:t>
            </a:r>
            <a:r>
              <a:rPr lang="en-US" sz="2000" dirty="0"/>
              <a:t>: Flat files have limited security features, relying mostly on file permissions, which are often insufficient for complex applications.</a:t>
            </a:r>
          </a:p>
          <a:p>
            <a:pPr marL="0" indent="0">
              <a:buNone/>
            </a:pPr>
            <a:r>
              <a:rPr lang="en-US" sz="2000" b="1" dirty="0"/>
              <a:t>DBMS</a:t>
            </a:r>
            <a:r>
              <a:rPr lang="en-US" sz="2000" dirty="0"/>
              <a:t>: DBMS provides multiple layers of security, including user roles, permissions, and access control at various levels (e.g., table, row, column) to restrict unauthorized access and modifications.</a:t>
            </a:r>
          </a:p>
          <a:p>
            <a:pPr marL="0" indent="0">
              <a:buNone/>
            </a:pPr>
            <a:r>
              <a:rPr lang="en-US" sz="2000" b="1" dirty="0"/>
              <a:t>4. Concurrent Access and Data Isolation</a:t>
            </a:r>
          </a:p>
          <a:p>
            <a:pPr marL="0" indent="0">
              <a:buNone/>
            </a:pPr>
            <a:r>
              <a:rPr lang="en-US" sz="2000" b="1" dirty="0"/>
              <a:t>Flat File System</a:t>
            </a:r>
            <a:r>
              <a:rPr lang="en-US" sz="2000" dirty="0"/>
              <a:t>: Concurrent access is difficult because multiple users accessing the same file can cause conflicts, leading to data corruption.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70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0"/>
            <a:ext cx="11747500" cy="669108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3. Data Security</a:t>
            </a:r>
          </a:p>
          <a:p>
            <a:pPr marL="0" indent="0">
              <a:buNone/>
            </a:pPr>
            <a:r>
              <a:rPr lang="en-US" sz="2800" b="1" dirty="0"/>
              <a:t>Flat File System</a:t>
            </a:r>
            <a:r>
              <a:rPr lang="en-US" sz="2800" dirty="0"/>
              <a:t>: Flat files have limited security features, relying mostly on file permissions, which are often insufficient for complex applications.</a:t>
            </a:r>
          </a:p>
          <a:p>
            <a:pPr marL="0" indent="0">
              <a:buNone/>
            </a:pPr>
            <a:r>
              <a:rPr lang="en-US" sz="2800" b="1" dirty="0"/>
              <a:t>DBMS</a:t>
            </a:r>
            <a:r>
              <a:rPr lang="en-US" sz="2800" dirty="0"/>
              <a:t>: DBMS provides multiple layers of security, </a:t>
            </a:r>
            <a:r>
              <a:rPr lang="en-US" sz="2800" dirty="0">
                <a:solidFill>
                  <a:srgbClr val="FF0000"/>
                </a:solidFill>
              </a:rPr>
              <a:t>including user roles</a:t>
            </a:r>
            <a:r>
              <a:rPr lang="en-US" sz="2800" dirty="0"/>
              <a:t>, permissions, and access control at various levels (e.g., table, row, column) to restrict unauthorized access and modifications.</a:t>
            </a:r>
          </a:p>
          <a:p>
            <a:pPr marL="0" indent="0">
              <a:buNone/>
            </a:pPr>
            <a:r>
              <a:rPr lang="en-US" sz="2800" b="1" dirty="0"/>
              <a:t>4. Concurrent Access and Data Isolation</a:t>
            </a:r>
          </a:p>
          <a:p>
            <a:pPr marL="0" indent="0">
              <a:buNone/>
            </a:pPr>
            <a:r>
              <a:rPr lang="en-US" sz="2800" b="1" dirty="0"/>
              <a:t>Flat File System</a:t>
            </a:r>
            <a:r>
              <a:rPr lang="en-US" sz="2800" dirty="0"/>
              <a:t>: Concurrent access is difficult because multiple users accessing the same file can cause conflicts, leading to data corruption.</a:t>
            </a:r>
          </a:p>
          <a:p>
            <a:pPr marL="0" indent="0">
              <a:buNone/>
            </a:pPr>
            <a:r>
              <a:rPr lang="en-US" sz="2800" b="1" dirty="0"/>
              <a:t>DBMS</a:t>
            </a:r>
            <a:r>
              <a:rPr lang="en-US" sz="2800" dirty="0"/>
              <a:t>: DBMS uses </a:t>
            </a:r>
            <a:r>
              <a:rPr lang="en-US" sz="2800" dirty="0">
                <a:solidFill>
                  <a:srgbClr val="FF0000"/>
                </a:solidFill>
              </a:rPr>
              <a:t>transaction management and locking mechanisms </a:t>
            </a:r>
            <a:r>
              <a:rPr lang="en-US" sz="2800" dirty="0"/>
              <a:t>to allow multiple users to access and manipulate data simultaneously without </a:t>
            </a:r>
            <a:r>
              <a:rPr lang="en-US" sz="2800" dirty="0">
                <a:solidFill>
                  <a:srgbClr val="FF0000"/>
                </a:solidFill>
              </a:rPr>
              <a:t>conflicts</a:t>
            </a:r>
            <a:r>
              <a:rPr lang="en-US" sz="2800" dirty="0"/>
              <a:t>, ensuring data consistency and isolation.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0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29029"/>
            <a:ext cx="11747500" cy="452596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7. Data Relationships</a:t>
            </a:r>
          </a:p>
          <a:p>
            <a:pPr marL="0" indent="0">
              <a:buNone/>
            </a:pPr>
            <a:r>
              <a:rPr lang="en-US" b="1" dirty="0"/>
              <a:t>Flat File System</a:t>
            </a:r>
            <a:r>
              <a:rPr lang="en-US" dirty="0"/>
              <a:t>: There is no inherent way </a:t>
            </a:r>
            <a:r>
              <a:rPr lang="en-US" dirty="0">
                <a:solidFill>
                  <a:srgbClr val="FF0000"/>
                </a:solidFill>
              </a:rPr>
              <a:t>to define and manage </a:t>
            </a:r>
            <a:r>
              <a:rPr lang="en-US" dirty="0" smtClean="0">
                <a:solidFill>
                  <a:srgbClr val="FF0000"/>
                </a:solidFill>
              </a:rPr>
              <a:t>relationships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DBMS</a:t>
            </a:r>
            <a:r>
              <a:rPr lang="en-US" dirty="0"/>
              <a:t>: DBMS supports relational structures where data can be organized in tables with defined relationships (e.g., primary and foreign keys), making it easy to manage and retrieve interconnected data.</a:t>
            </a:r>
          </a:p>
          <a:p>
            <a:pPr marL="0" indent="0">
              <a:buNone/>
            </a:pPr>
            <a:r>
              <a:rPr lang="en-US" b="1" dirty="0"/>
              <a:t>8. Efficiency in Data Processing</a:t>
            </a:r>
          </a:p>
          <a:p>
            <a:pPr marL="0" indent="0">
              <a:buNone/>
            </a:pPr>
            <a:r>
              <a:rPr lang="en-US" b="1" dirty="0"/>
              <a:t>Flat File System</a:t>
            </a:r>
            <a:r>
              <a:rPr lang="en-US" dirty="0"/>
              <a:t>: Processing data in flat files is generally slow, especially for operations like searching, updating, or deleting </a:t>
            </a:r>
            <a:r>
              <a:rPr lang="en-US" dirty="0" smtClean="0"/>
              <a:t>records.</a:t>
            </a:r>
          </a:p>
          <a:p>
            <a:pPr marL="0" indent="0">
              <a:buNone/>
            </a:pPr>
            <a:r>
              <a:rPr lang="en-US" b="1" dirty="0" smtClean="0"/>
              <a:t>DBMS</a:t>
            </a:r>
            <a:r>
              <a:rPr lang="en-US" dirty="0" smtClean="0"/>
              <a:t>: DBMS uses indexes, optimized storage, and query planning to make data processing more efficient and scalable.</a:t>
            </a:r>
          </a:p>
          <a:p>
            <a:pPr marL="0" indent="0">
              <a:buNone/>
            </a:pPr>
            <a:r>
              <a:rPr lang="en-US" dirty="0" smtClean="0"/>
              <a:t>While </a:t>
            </a:r>
            <a:r>
              <a:rPr lang="en-US" dirty="0"/>
              <a:t>flat file systems are </a:t>
            </a:r>
            <a:r>
              <a:rPr lang="en-US" dirty="0">
                <a:solidFill>
                  <a:srgbClr val="FF0000"/>
                </a:solidFill>
              </a:rPr>
              <a:t>suitable for small, simple data storage </a:t>
            </a:r>
            <a:r>
              <a:rPr lang="en-US" dirty="0"/>
              <a:t>needs, DBMS is essential for applications requiring </a:t>
            </a:r>
            <a:r>
              <a:rPr lang="en-US" dirty="0">
                <a:solidFill>
                  <a:srgbClr val="FF0000"/>
                </a:solidFill>
              </a:rPr>
              <a:t>complex data management</a:t>
            </a:r>
            <a:r>
              <a:rPr lang="en-US" dirty="0"/>
              <a:t>, reliability, security, and efficiency. DBMS offers a robust environment for managing and manipulating data, making it far more suitable for modern, large-scale applications than flat file systems.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9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478573" y="553751"/>
            <a:ext cx="61045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 dirty="0">
                <a:solidFill>
                  <a:srgbClr val="003366"/>
                </a:solidFill>
                <a:latin typeface="Century Gothic" panose="020B0502020202020204" pitchFamily="34" charset="0"/>
              </a:rPr>
              <a:t>Pre-requisites for this module </a:t>
            </a:r>
          </a:p>
        </p:txBody>
      </p:sp>
    </p:spTree>
    <p:extLst>
      <p:ext uri="{BB962C8B-B14F-4D97-AF65-F5344CB8AC3E}">
        <p14:creationId xmlns:p14="http://schemas.microsoft.com/office/powerpoint/2010/main" val="344219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module introduces the students to the </a:t>
            </a:r>
            <a:r>
              <a:rPr lang="en-US" dirty="0">
                <a:solidFill>
                  <a:srgbClr val="FF0000"/>
                </a:solidFill>
              </a:rPr>
              <a:t>fundamental characteristics </a:t>
            </a:r>
            <a:r>
              <a:rPr lang="en-US" dirty="0"/>
              <a:t>of database management systems with a </a:t>
            </a:r>
            <a:r>
              <a:rPr lang="en-US" dirty="0">
                <a:solidFill>
                  <a:srgbClr val="FF0000"/>
                </a:solidFill>
              </a:rPr>
              <a:t>data model such as relational data </a:t>
            </a:r>
            <a:r>
              <a:rPr lang="en-US" dirty="0"/>
              <a:t>model.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module relies on </a:t>
            </a:r>
            <a:r>
              <a:rPr lang="en-US" dirty="0">
                <a:solidFill>
                  <a:srgbClr val="FF0000"/>
                </a:solidFill>
              </a:rPr>
              <a:t>design and </a:t>
            </a:r>
            <a:r>
              <a:rPr lang="en-US" dirty="0" err="1">
                <a:solidFill>
                  <a:srgbClr val="FF0000"/>
                </a:solidFill>
              </a:rPr>
              <a:t>implemenation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database environment.	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819353" y="553751"/>
            <a:ext cx="40543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Aims of this module</a:t>
            </a:r>
          </a:p>
        </p:txBody>
      </p:sp>
    </p:spTree>
    <p:extLst>
      <p:ext uri="{BB962C8B-B14F-4D97-AF65-F5344CB8AC3E}">
        <p14:creationId xmlns:p14="http://schemas.microsoft.com/office/powerpoint/2010/main" val="35930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982989" y="1577662"/>
            <a:ext cx="842010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800" b="1" dirty="0">
                <a:latin typeface="Century Gothic" panose="020B0502020202020204" pitchFamily="34" charset="0"/>
              </a:rPr>
              <a:t>At the end of this course, YOU should be able to: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State an </a:t>
            </a:r>
            <a:r>
              <a:rPr lang="en-US" sz="2400" dirty="0">
                <a:solidFill>
                  <a:srgbClr val="FF0000"/>
                </a:solidFill>
              </a:rPr>
              <a:t>overview of the field </a:t>
            </a:r>
            <a:r>
              <a:rPr lang="en-US" sz="2400" dirty="0"/>
              <a:t>of database management systems. 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basic concepts and </a:t>
            </a:r>
            <a:r>
              <a:rPr lang="en-US" sz="2400" dirty="0">
                <a:solidFill>
                  <a:srgbClr val="FF0000"/>
                </a:solidFill>
              </a:rPr>
              <a:t>principles behind the working</a:t>
            </a:r>
            <a:r>
              <a:rPr lang="en-US" sz="2400" dirty="0"/>
              <a:t> of database management systems 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Demonstrate a database solution for specific problems . 	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 algn="just" eaLnBrk="1" hangingPunct="1">
              <a:buFont typeface="+mj-lt"/>
              <a:buAutoNum type="arabicPeriod"/>
            </a:pPr>
            <a:endParaRPr lang="en-US" altLang="en-US" sz="2400" dirty="0">
              <a:latin typeface="+mn-lt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650836" y="449801"/>
            <a:ext cx="67778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Course Learning outcomes, CLOs</a:t>
            </a:r>
            <a:endParaRPr lang="en-US" altLang="en-US" sz="3200" u="sng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0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sng" dirty="0"/>
              <a:t>Mapping of CLOs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5978" y="5330745"/>
            <a:ext cx="5553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PLO1 – Knowledge</a:t>
            </a:r>
          </a:p>
          <a:p>
            <a:r>
              <a:rPr lang="en-US" dirty="0"/>
              <a:t>PLO3 – Critical Thinking and Scientific Skills</a:t>
            </a:r>
          </a:p>
          <a:p>
            <a:r>
              <a:rPr lang="en-US" dirty="0"/>
              <a:t>PLO5 – Social Skills, Teamwork and Responsibilities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029731C-3971-45E0-99D0-AB6E1BF8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99" y="1638861"/>
            <a:ext cx="8868792" cy="358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775" y="230033"/>
            <a:ext cx="7042150" cy="1143000"/>
          </a:xfrm>
        </p:spPr>
        <p:txBody>
          <a:bodyPr/>
          <a:lstStyle/>
          <a:p>
            <a:r>
              <a:rPr lang="en-US" b="1" u="sng" dirty="0"/>
              <a:t>MQF and MOE Domains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363" y="1539496"/>
            <a:ext cx="8229600" cy="43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Teaching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kern="1200" dirty="0"/>
              <a:t>Lecture</a:t>
            </a:r>
          </a:p>
          <a:p>
            <a:r>
              <a:rPr lang="en-US" sz="2800" kern="1200" dirty="0"/>
              <a:t>Tutorial</a:t>
            </a:r>
          </a:p>
          <a:p>
            <a:r>
              <a:rPr lang="en-US" sz="2800" kern="1200" dirty="0"/>
              <a:t>Case Study (Individual and Group)</a:t>
            </a:r>
          </a:p>
          <a:p>
            <a:endParaRPr lang="en-US" sz="2800" kern="1200" dirty="0"/>
          </a:p>
          <a:p>
            <a:pPr marL="0" indent="0">
              <a:buNone/>
            </a:pPr>
            <a:endParaRPr lang="en-US" sz="2400" kern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33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Assessment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9775" y="1854558"/>
            <a:ext cx="8229600" cy="3660104"/>
          </a:xfrm>
        </p:spPr>
        <p:txBody>
          <a:bodyPr/>
          <a:lstStyle/>
          <a:p>
            <a:r>
              <a:rPr lang="en-US" sz="2800" dirty="0"/>
              <a:t>Final Exam </a:t>
            </a:r>
            <a:r>
              <a:rPr lang="en-US" sz="2800" b="1" dirty="0">
                <a:solidFill>
                  <a:srgbClr val="FF0000"/>
                </a:solidFill>
              </a:rPr>
              <a:t>(50%) </a:t>
            </a:r>
            <a:r>
              <a:rPr lang="en-US" sz="2800" dirty="0"/>
              <a:t>: CLO1 &amp; CLO2</a:t>
            </a:r>
          </a:p>
          <a:p>
            <a:endParaRPr lang="en-US" sz="2800" dirty="0"/>
          </a:p>
          <a:p>
            <a:r>
              <a:rPr lang="en-US" sz="2800" dirty="0"/>
              <a:t>Group Assignment </a:t>
            </a:r>
            <a:r>
              <a:rPr lang="en-US" sz="2800" b="1" dirty="0">
                <a:solidFill>
                  <a:srgbClr val="FF0000"/>
                </a:solidFill>
              </a:rPr>
              <a:t>(50%): </a:t>
            </a:r>
            <a:r>
              <a:rPr lang="en-US" sz="2800" dirty="0"/>
              <a:t>CLO3 &amp; CLO4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7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909F-E191-4C23-B23C-BA46B5ADDDA2}">
  <ds:schemaRefs>
    <ds:schemaRef ds:uri="c0f90a4e-2534-4174-991f-0eb794d5b859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d2981e9c-0c44-4237-a41f-50944ddb2e5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1545</TotalTime>
  <Pages>11</Pages>
  <Words>1228</Words>
  <Application>Microsoft Office PowerPoint</Application>
  <PresentationFormat>Custom</PresentationFormat>
  <Paragraphs>138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UCTI-Template-foundation-level</vt:lpstr>
      <vt:lpstr>Introduction to Databases CT042-3-1-IDB </vt:lpstr>
      <vt:lpstr>PowerPoint Presentation</vt:lpstr>
      <vt:lpstr>PowerPoint Presentation</vt:lpstr>
      <vt:lpstr>Aims of this module</vt:lpstr>
      <vt:lpstr>PowerPoint Presentation</vt:lpstr>
      <vt:lpstr>Mapping of CLOs </vt:lpstr>
      <vt:lpstr>MQF and MOE Domains</vt:lpstr>
      <vt:lpstr>Teaching Strategies</vt:lpstr>
      <vt:lpstr>Assessment Methods</vt:lpstr>
      <vt:lpstr>PowerPoint Presentation</vt:lpstr>
      <vt:lpstr>Methods of Delivery </vt:lpstr>
      <vt:lpstr>Outcomes Based Education (OBE)</vt:lpstr>
      <vt:lpstr>So…What is OBE?</vt:lpstr>
      <vt:lpstr>Course Content Outline</vt:lpstr>
      <vt:lpstr>Course Content Outline</vt:lpstr>
      <vt:lpstr>What is expected of you </vt:lpstr>
      <vt:lpstr>PowerPoint Presentation</vt:lpstr>
      <vt:lpstr>Software used</vt:lpstr>
      <vt:lpstr>PowerPoint Presentation</vt:lpstr>
      <vt:lpstr>Question and Answer Session</vt:lpstr>
      <vt:lpstr>What we will cover next</vt:lpstr>
      <vt:lpstr>Flat file vs DBMS</vt:lpstr>
      <vt:lpstr>PowerPoint Presentation</vt:lpstr>
      <vt:lpstr>PowerPoint Presentation</vt:lpstr>
      <vt:lpstr>PowerPoint Presentation</vt:lpstr>
    </vt:vector>
  </TitlesOfParts>
  <Company>APU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HP</cp:lastModifiedBy>
  <cp:revision>345</cp:revision>
  <cp:lastPrinted>2023-02-03T03:07:34Z</cp:lastPrinted>
  <dcterms:created xsi:type="dcterms:W3CDTF">2005-08-02T10:18:20Z</dcterms:created>
  <dcterms:modified xsi:type="dcterms:W3CDTF">2024-11-12T07:11:45Z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